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042392"/>
            <a:ext cx="1735455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8206" y="1159312"/>
            <a:ext cx="173236" cy="17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001" y="1107281"/>
            <a:ext cx="121586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 PLAN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8309" y="1536025"/>
            <a:ext cx="7216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58309" y="2573655"/>
            <a:ext cx="3115985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2573655"/>
            <a:ext cx="121920" cy="23766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96804" y="2820710"/>
            <a:ext cx="25304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96804" y="3663077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benefits—only 27% currently subscribe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4090868" y="2573655"/>
            <a:ext cx="3115985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388" y="2573655"/>
            <a:ext cx="121920" cy="23766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429363" y="2820710"/>
            <a:ext cx="25304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429363" y="3306842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strengthen the 80% loyal base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423428" y="2573655"/>
            <a:ext cx="3115985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948" y="2573655"/>
            <a:ext cx="121920" cy="237660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761923" y="2820710"/>
            <a:ext cx="25304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761923" y="3663077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for profitability</a:t>
            </a:r>
            <a:endParaRPr lang="en-US" sz="1700" dirty="0"/>
          </a:p>
        </p:txBody>
      </p:sp>
      <p:sp>
        <p:nvSpPr>
          <p:cNvPr id="18" name="Shape 12"/>
          <p:cNvSpPr/>
          <p:nvPr/>
        </p:nvSpPr>
        <p:spPr>
          <a:xfrm>
            <a:off x="10755987" y="2573655"/>
            <a:ext cx="3116104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507" y="2573655"/>
            <a:ext cx="121920" cy="237660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1094482" y="2820710"/>
            <a:ext cx="25305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11094482" y="3306842"/>
            <a:ext cx="253055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items like Gloves and Sandals in campaigns</a:t>
            </a:r>
            <a:endParaRPr lang="en-US" sz="1700" dirty="0"/>
          </a:p>
        </p:txBody>
      </p:sp>
      <p:sp>
        <p:nvSpPr>
          <p:cNvPr id="22" name="Shape 15"/>
          <p:cNvSpPr/>
          <p:nvPr/>
        </p:nvSpPr>
        <p:spPr>
          <a:xfrm>
            <a:off x="758309" y="5166836"/>
            <a:ext cx="3115985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5166836"/>
            <a:ext cx="121920" cy="2020372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1096804" y="5413891"/>
            <a:ext cx="25304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1096804" y="5900023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young adults and express shipping users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314093"/>
            <a:ext cx="2342436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8206" y="1431012"/>
            <a:ext cx="173236" cy="17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001" y="1378982"/>
            <a:ext cx="1822847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8309" y="180772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58309" y="2953583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7" name="Text 4"/>
          <p:cNvSpPr/>
          <p:nvPr/>
        </p:nvSpPr>
        <p:spPr>
          <a:xfrm>
            <a:off x="1428274" y="39391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219819" y="2953583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</a:t>
            </a:r>
            <a:endParaRPr lang="en-US" sz="5600" dirty="0"/>
          </a:p>
        </p:txBody>
      </p:sp>
      <p:sp>
        <p:nvSpPr>
          <p:cNvPr id="9" name="Text 6"/>
          <p:cNvSpPr/>
          <p:nvPr/>
        </p:nvSpPr>
        <p:spPr>
          <a:xfrm>
            <a:off x="5889784" y="39391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681329" y="2953583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0351294" y="39391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309" y="46203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Data Points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58309" y="5301496"/>
            <a:ext cx="13113782" cy="1614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demographics &amp; purchase history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details across 4 categories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Shopping behavior &amp; review ratings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&amp; shipping preferences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4131" y="659368"/>
            <a:ext cx="1099304" cy="356830"/>
          </a:xfrm>
          <a:prstGeom prst="roundRect">
            <a:avLst>
              <a:gd name="adj" fmla="val 63821"/>
            </a:avLst>
          </a:prstGeom>
          <a:noFill/>
          <a:ln w="7620">
            <a:solidFill>
              <a:srgbClr val="75BAE6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74" y="837605"/>
            <a:ext cx="151805" cy="1518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3222" y="723900"/>
            <a:ext cx="62876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1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64131" y="1082635"/>
            <a:ext cx="5897404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in Python</a:t>
            </a:r>
            <a:endParaRPr lang="en-US" sz="3900" dirty="0"/>
          </a:p>
        </p:txBody>
      </p:sp>
      <p:sp>
        <p:nvSpPr>
          <p:cNvPr id="7" name="Text 3"/>
          <p:cNvSpPr/>
          <p:nvPr/>
        </p:nvSpPr>
        <p:spPr>
          <a:xfrm>
            <a:off x="664131" y="1956197"/>
            <a:ext cx="189667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31" y="2255758"/>
            <a:ext cx="7815739" cy="228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4131" y="2396252"/>
            <a:ext cx="3007162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 &amp; Exploration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664131" y="2807970"/>
            <a:ext cx="781573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dataset, checked structure and summary statistics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664131" y="3401258"/>
            <a:ext cx="189667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31" y="3681889"/>
            <a:ext cx="7815739" cy="228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4131" y="3841313"/>
            <a:ext cx="2989421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Cleaning &amp; Standardization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664131" y="4253032"/>
            <a:ext cx="781573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Handled 37 missing values, renamed columns to snake case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664131" y="4846320"/>
            <a:ext cx="189667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31" y="5108019"/>
            <a:ext cx="7815739" cy="2286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64131" y="5286375"/>
            <a:ext cx="2496979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664131" y="5698093"/>
            <a:ext cx="781573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 groups and purchase frequency metrics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664131" y="6291382"/>
            <a:ext cx="189667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31" y="6534150"/>
            <a:ext cx="7815739" cy="2286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64131" y="6731437"/>
            <a:ext cx="2496979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</a:t>
            </a:r>
            <a:endParaRPr lang="en-US" sz="1950" dirty="0"/>
          </a:p>
        </p:txBody>
      </p:sp>
      <p:sp>
        <p:nvSpPr>
          <p:cNvPr id="22" name="Text 14"/>
          <p:cNvSpPr/>
          <p:nvPr/>
        </p:nvSpPr>
        <p:spPr>
          <a:xfrm>
            <a:off x="664131" y="7143155"/>
            <a:ext cx="781573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for advanced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2233" y="567452"/>
            <a:ext cx="1213366" cy="381714"/>
          </a:xfrm>
          <a:prstGeom prst="roundRect">
            <a:avLst>
              <a:gd name="adj" fmla="val 64881"/>
            </a:avLst>
          </a:prstGeom>
          <a:solidFill>
            <a:srgbClr val="D4E9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6058" y="675799"/>
            <a:ext cx="165021" cy="1650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3589" y="629364"/>
            <a:ext cx="71818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2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2233" y="1027747"/>
            <a:ext cx="5431155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Business Analysis</a:t>
            </a:r>
            <a:endParaRPr lang="en-US" sz="4250" dirty="0"/>
          </a:p>
        </p:txBody>
      </p:sp>
      <p:sp>
        <p:nvSpPr>
          <p:cNvPr id="6" name="Text 3"/>
          <p:cNvSpPr/>
          <p:nvPr/>
        </p:nvSpPr>
        <p:spPr>
          <a:xfrm>
            <a:off x="722233" y="2001441"/>
            <a:ext cx="1318593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 key queries to answer critical business questions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" y="2765941"/>
            <a:ext cx="8394621" cy="4685348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870" y="3272314"/>
            <a:ext cx="103108" cy="1031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927550" y="3158847"/>
            <a:ext cx="39881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by gender comparison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870" y="3987760"/>
            <a:ext cx="103108" cy="1031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27550" y="3874294"/>
            <a:ext cx="39881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High-spending discount users</a:t>
            </a:r>
            <a:endParaRPr lang="en-US" sz="16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870" y="4703207"/>
            <a:ext cx="103108" cy="10310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27550" y="4589740"/>
            <a:ext cx="39881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Top-rated products analysis</a:t>
            </a:r>
            <a:endParaRPr lang="en-US" sz="16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870" y="5418653"/>
            <a:ext cx="103108" cy="10310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27550" y="5305187"/>
            <a:ext cx="39881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Shipping type preferences</a:t>
            </a:r>
            <a:endParaRPr lang="en-US" sz="160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7870" y="6134100"/>
            <a:ext cx="103108" cy="10310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927550" y="6020633"/>
            <a:ext cx="39881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 vs non-subscriber behavior</a:t>
            </a:r>
            <a:endParaRPr lang="en-US" sz="1600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7870" y="6849547"/>
            <a:ext cx="103108" cy="10310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927550" y="6736080"/>
            <a:ext cx="39881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 patterns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827" y="1641753"/>
            <a:ext cx="5360194" cy="669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Insights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12827" y="2814280"/>
            <a:ext cx="480681" cy="200687"/>
          </a:xfrm>
          <a:prstGeom prst="roundRect">
            <a:avLst>
              <a:gd name="adj" fmla="val 63789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361" y="2864452"/>
            <a:ext cx="100343" cy="100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5152" y="2839366"/>
            <a:ext cx="229823" cy="15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384653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Male</a:t>
            </a:r>
            <a:endParaRPr lang="en-US" sz="700" dirty="0"/>
          </a:p>
        </p:txBody>
      </p:sp>
      <p:sp>
        <p:nvSpPr>
          <p:cNvPr id="6" name="Shape 3"/>
          <p:cNvSpPr/>
          <p:nvPr/>
        </p:nvSpPr>
        <p:spPr>
          <a:xfrm>
            <a:off x="1260404" y="2814280"/>
            <a:ext cx="592130" cy="200687"/>
          </a:xfrm>
          <a:prstGeom prst="roundRect">
            <a:avLst>
              <a:gd name="adj" fmla="val 63789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38" y="2864452"/>
            <a:ext cx="100343" cy="1003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2729" y="2839366"/>
            <a:ext cx="341272" cy="15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384653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Female</a:t>
            </a:r>
            <a:endParaRPr lang="en-US" sz="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7" y="3098586"/>
            <a:ext cx="6355080" cy="3277884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7424618" y="2598896"/>
            <a:ext cx="6647259" cy="3988832"/>
          </a:xfrm>
          <a:prstGeom prst="roundRect">
            <a:avLst>
              <a:gd name="adj" fmla="val 12256"/>
            </a:avLst>
          </a:prstGeom>
          <a:solidFill>
            <a:srgbClr val="75BAE6"/>
          </a:solidFill>
          <a:ln/>
        </p:spPr>
      </p:sp>
      <p:sp>
        <p:nvSpPr>
          <p:cNvPr id="11" name="Text 6"/>
          <p:cNvSpPr/>
          <p:nvPr/>
        </p:nvSpPr>
        <p:spPr>
          <a:xfrm>
            <a:off x="7628215" y="2790349"/>
            <a:ext cx="2680097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Gender Revenue Gap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628215" y="3316724"/>
            <a:ext cx="6240066" cy="632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</a:t>
            </a:r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2.1x more revenue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than female customers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628215" y="4121229"/>
            <a:ext cx="6240066" cy="632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 to boost female customer engagement through targeted campaigns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795" y="507444"/>
            <a:ext cx="6178987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Status Analysis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95" y="1428750"/>
            <a:ext cx="3811191" cy="3811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5795" y="5436394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45795" y="5834063"/>
            <a:ext cx="657117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5795" y="6201728"/>
            <a:ext cx="657117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$59.49 avg spend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5795" y="6569393"/>
            <a:ext cx="657117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$62,645 total revenue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428750"/>
            <a:ext cx="3811191" cy="38111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3427" y="5436394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413427" y="5834063"/>
            <a:ext cx="657117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7413427" y="6201728"/>
            <a:ext cx="657117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$59.87 avg spend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413427" y="6569393"/>
            <a:ext cx="657117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$170,436 total revenue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645795" y="7019568"/>
            <a:ext cx="13338810" cy="710208"/>
          </a:xfrm>
          <a:prstGeom prst="roundRect">
            <a:avLst>
              <a:gd name="adj" fmla="val 38974"/>
            </a:avLst>
          </a:prstGeom>
          <a:solidFill>
            <a:srgbClr val="BEDFF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23" y="7286744"/>
            <a:ext cx="230624" cy="18442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245275" y="7222808"/>
            <a:ext cx="12554902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27% of customers subscribe, yet spending patterns are similar—huge growth opportunity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3495"/>
            <a:ext cx="61585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439472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4176" y="303942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35072" y="2656046"/>
            <a:ext cx="5604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142178"/>
            <a:ext cx="56042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717250"/>
            <a:ext cx="8645485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3759518"/>
            <a:ext cx="4327446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4295" y="420207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16993" y="3976092"/>
            <a:ext cx="12411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462224"/>
            <a:ext cx="12411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037296"/>
            <a:ext cx="7563564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5079563"/>
            <a:ext cx="6491288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4295" y="5522119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498913" y="5296138"/>
            <a:ext cx="6698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5782270"/>
            <a:ext cx="66984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58309" y="658927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of customers are loyal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indicating strong retention but limited new customer acquisition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749" y="1247775"/>
            <a:ext cx="1925122" cy="355044"/>
          </a:xfrm>
          <a:prstGeom prst="roundRect">
            <a:avLst>
              <a:gd name="adj" fmla="val 63904"/>
            </a:avLst>
          </a:prstGeom>
          <a:noFill/>
          <a:ln w="7620">
            <a:solidFill>
              <a:srgbClr val="75BAE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2717" y="1349692"/>
            <a:ext cx="151209" cy="151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9531" y="1312069"/>
            <a:ext cx="1456373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PERFORMERS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61749" y="1668780"/>
            <a:ext cx="4975503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Performance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661749" y="2702957"/>
            <a:ext cx="265390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Highest-Rated Products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61749" y="3199448"/>
            <a:ext cx="3128963" cy="1152406"/>
          </a:xfrm>
          <a:prstGeom prst="roundRect">
            <a:avLst>
              <a:gd name="adj" fmla="val 2461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8441" y="3396139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Gloves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58441" y="3871913"/>
            <a:ext cx="2735580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 rating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3955613" y="3199448"/>
            <a:ext cx="3128963" cy="1152406"/>
          </a:xfrm>
          <a:prstGeom prst="roundRect">
            <a:avLst>
              <a:gd name="adj" fmla="val 2461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152305" y="3396139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Sandals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152305" y="3871913"/>
            <a:ext cx="2735580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 rating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1749" y="4516755"/>
            <a:ext cx="6422827" cy="1152406"/>
          </a:xfrm>
          <a:prstGeom prst="roundRect">
            <a:avLst>
              <a:gd name="adj" fmla="val 2461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58441" y="4713446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58441" y="5189220"/>
            <a:ext cx="6029444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 rating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53444" y="2702957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by Category</a:t>
            </a:r>
            <a:endParaRPr lang="en-US" sz="19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44" y="3282265"/>
            <a:ext cx="6294120" cy="34452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17389"/>
            <a:ext cx="800492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 Group Revenue Distribution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08428"/>
            <a:ext cx="8336280" cy="45630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3466" y="2271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3466" y="2844403"/>
            <a:ext cx="424612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 with relatively balanced distribution across all age groups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633466" y="4079438"/>
            <a:ext cx="424612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spending patterns suggest broad market appeal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2026-02-21T08:54:32Z</dcterms:created>
  <dcterms:modified xsi:type="dcterms:W3CDTF">2026-02-21T08:54:32Z</dcterms:modified>
</cp:coreProperties>
</file>